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  <p:sldMasterId id="2147483755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69" r:id="rId5"/>
    <p:sldId id="258" r:id="rId6"/>
    <p:sldId id="270" r:id="rId7"/>
    <p:sldId id="259" r:id="rId8"/>
    <p:sldId id="260" r:id="rId9"/>
    <p:sldId id="271" r:id="rId10"/>
    <p:sldId id="272" r:id="rId11"/>
    <p:sldId id="273" r:id="rId12"/>
    <p:sldId id="261" r:id="rId13"/>
    <p:sldId id="274" r:id="rId14"/>
    <p:sldId id="276" r:id="rId15"/>
    <p:sldId id="277" r:id="rId16"/>
    <p:sldId id="278" r:id="rId17"/>
    <p:sldId id="283" r:id="rId18"/>
    <p:sldId id="265" r:id="rId19"/>
    <p:sldId id="266" r:id="rId20"/>
    <p:sldId id="267" r:id="rId21"/>
    <p:sldId id="26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1" autoAdjust="0"/>
  </p:normalViewPr>
  <p:slideViewPr>
    <p:cSldViewPr snapToGrid="0" snapToObjects="1"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77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8DE4BD3-9BCE-4B85-ABD9-4D105BAF21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B0B074-8773-472A-9C99-D350DF4BD4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0B4FC-C5FF-4070-9F81-6888961F85F7}" type="datetimeFigureOut">
              <a:rPr lang="zh-TW" altLang="en-US" smtClean="0"/>
              <a:t>2025/12/1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F88E8C-F0A7-4F8A-B3BE-D9B438676D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CF8CD1-B61B-40FF-AD4A-576B2A9A6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26339-F475-4CDA-997E-11D4A1E33E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59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CBD3-7BBD-49BB-94B2-1E4CD3E79860}" type="datetimeFigureOut">
              <a:rPr lang="zh-TW" altLang="en-US" smtClean="0"/>
              <a:t>2025/12/1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B82EA-17DC-497A-B016-4F76D54FFC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53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home.com.tw/news/16924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ixconf.tw/2018/news-19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86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這個人是我認識的一個台綜院研究員，我訪談過他的蒐集資料習慣與需求，甚至細到知道他平常怎麼用</a:t>
            </a:r>
            <a:r>
              <a:rPr lang="en-US" altLang="zh-TW" dirty="0" err="1"/>
              <a:t>ChatGPT</a:t>
            </a:r>
            <a:r>
              <a:rPr lang="zh-TW" altLang="en-US" dirty="0"/>
              <a:t>，或是為了什麼事情會看哪些來源的資料。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可說服力、可信任，就是我設定的產品最大特色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所以，我請他替我前面快</a:t>
            </a:r>
            <a:r>
              <a:rPr lang="en-US" altLang="zh-TW" dirty="0"/>
              <a:t>50</a:t>
            </a:r>
            <a:r>
              <a:rPr lang="zh-TW" altLang="en-US" dirty="0"/>
              <a:t>個功能做嚴格的評分，有哪些是他想要的、哪些他用不著。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功能，只做他最想要的。介面，仿照他自己愛用的工具，還要做一個功能式，可以把資料直接傳送到他的愛用工具。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我以他想要的功能為基礎再寫了一版想像中的完整功能，寫出我想像中，可以省下他哪些步驟、省下多少時間，問他是否認同。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透過減法，我在功能設計、</a:t>
            </a:r>
            <a:r>
              <a:rPr lang="en-US" altLang="zh-TW" dirty="0"/>
              <a:t>UIUX</a:t>
            </a:r>
            <a:r>
              <a:rPr lang="zh-TW" altLang="en-US" dirty="0"/>
              <a:t>設計和商業面上，做到了進一步聚焦。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0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在做完減法後，下一步必須帶入乘法思維，也就是這個產品給一個人可行，那給</a:t>
            </a:r>
            <a:r>
              <a:rPr lang="en-US" altLang="zh-TW" dirty="0"/>
              <a:t>50</a:t>
            </a:r>
            <a:r>
              <a:rPr lang="zh-TW" altLang="en-US" dirty="0"/>
              <a:t>萬人是否可行？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很多時候是不行的。規模會帶來法律問題、系統支出問題、開發維運分工問題、公司經營問題、人才管理問題等。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以現在我的階段來說，產品方面，最重要的就是系統規模化問題，和著作權等法規遵循的問題。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因應這些挑戰，我在系統設計時就會先採用一些大系統會用到的設計方法。並且在設計內容呈現時，特別強調不侵犯著作權，而是做成會鼓勵使用者去看原文的方法。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903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至於除法可能是什麼，歡迎大家自己想想，然後告訴我。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那我來給大家稍微看一下這個看起來很簡單，其實也很簡單，只是沒有人做過的產品大概長什麼樣子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這雖然本來這場就很閒聊，之後就都更加閒聊了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9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當然，做這個絕對是跌跌撞撞，分享我至今為止撞到的四面大牆</a:t>
            </a:r>
            <a:endParaRPr lang="en-US" altLang="zh-TW" dirty="0"/>
          </a:p>
          <a:p>
            <a:r>
              <a:rPr lang="zh-TW" altLang="en-US" dirty="0"/>
              <a:t>這也是我認為現代做產品的人應該要去撞一撞的牆，才能學習這些技能</a:t>
            </a:r>
            <a:endParaRPr lang="en-US" altLang="zh-TW" dirty="0"/>
          </a:p>
          <a:p>
            <a:r>
              <a:rPr lang="en-US" altLang="zh-TW" dirty="0"/>
              <a:t>IT</a:t>
            </a:r>
            <a:r>
              <a:rPr lang="zh-TW" altLang="en-US" dirty="0"/>
              <a:t>解方：上課、以解決實際問題為目標去學習，不要一直上很廣泛的課，結果</a:t>
            </a:r>
            <a:r>
              <a:rPr lang="en-US" altLang="zh-TW" dirty="0"/>
              <a:t>8</a:t>
            </a:r>
            <a:r>
              <a:rPr lang="zh-TW" altLang="en-US" dirty="0"/>
              <a:t>成用不到。學習的過程中，我也獲得了更多產品規劃方面的靈感。比方說，我從自己的產品定位出發去學各種語意搜尋系統的課程，然後才想到，</a:t>
            </a:r>
            <a:r>
              <a:rPr lang="en-US" altLang="zh-TW" dirty="0"/>
              <a:t>=&gt;</a:t>
            </a:r>
            <a:r>
              <a:rPr lang="zh-TW" altLang="en-US" dirty="0"/>
              <a:t>我必須要了解自己底層搜尋系統特性如何和</a:t>
            </a:r>
            <a:r>
              <a:rPr lang="en-US" altLang="zh-TW" dirty="0"/>
              <a:t>Google</a:t>
            </a:r>
            <a:r>
              <a:rPr lang="zh-TW" altLang="en-US" dirty="0"/>
              <a:t>、</a:t>
            </a:r>
            <a:r>
              <a:rPr lang="en-US" altLang="zh-TW" dirty="0" err="1"/>
              <a:t>ChatGPT</a:t>
            </a:r>
            <a:r>
              <a:rPr lang="zh-TW" altLang="en-US" dirty="0"/>
              <a:t>等主流系統不同，這不是因為</a:t>
            </a:r>
            <a:r>
              <a:rPr lang="en-US" altLang="zh-TW" dirty="0"/>
              <a:t>“</a:t>
            </a:r>
            <a:r>
              <a:rPr lang="zh-TW" altLang="en-US" dirty="0"/>
              <a:t>我比較厲害</a:t>
            </a:r>
            <a:r>
              <a:rPr lang="en-US" altLang="zh-TW" dirty="0"/>
              <a:t>”</a:t>
            </a:r>
            <a:r>
              <a:rPr lang="zh-TW" altLang="en-US" dirty="0"/>
              <a:t>，是因為</a:t>
            </a:r>
            <a:r>
              <a:rPr lang="en-US" altLang="zh-TW" dirty="0"/>
              <a:t>“</a:t>
            </a:r>
            <a:r>
              <a:rPr lang="zh-TW" altLang="en-US" dirty="0"/>
              <a:t>我不一樣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UIUX</a:t>
            </a:r>
            <a:r>
              <a:rPr lang="zh-TW" altLang="en-US" dirty="0"/>
              <a:t>：盡早找使用者，其中，最好是包含</a:t>
            </a:r>
            <a:r>
              <a:rPr lang="en-US" altLang="zh-TW" dirty="0"/>
              <a:t>UIUX</a:t>
            </a:r>
            <a:r>
              <a:rPr lang="zh-TW" altLang="en-US" dirty="0"/>
              <a:t>有概念的人</a:t>
            </a:r>
            <a:endParaRPr lang="en-US" altLang="zh-TW" dirty="0"/>
          </a:p>
          <a:p>
            <a:r>
              <a:rPr lang="zh-TW" altLang="en-US" dirty="0"/>
              <a:t>收入支出：鎖定使用者，才能更聚焦產品設計，探討商業模式。並且，功能永遠可以做更好，但要做到多好就停手，要審慎評估需求、成本，這些就要不斷找實際的指標來反覆檢查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94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zh-TW" dirty="0"/>
              <a:t>Fox</a:t>
            </a:r>
            <a:r>
              <a:rPr lang="zh-TW" altLang="en-US" dirty="0"/>
              <a:t>：臭文組怎麼寫軟體產品？ </a:t>
            </a:r>
            <a:r>
              <a:rPr lang="en-US" altLang="zh-TW" dirty="0">
                <a:hlinkClick r:id="rId3"/>
              </a:rPr>
              <a:t>https://www.ithome.com.tw/news/169241</a:t>
            </a:r>
            <a:endParaRPr lang="zh-TW" altLang="en-US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宜秀：</a:t>
            </a:r>
            <a:r>
              <a:rPr lang="en-US" altLang="zh-TW" dirty="0"/>
              <a:t>UI/UX</a:t>
            </a:r>
            <a:r>
              <a:rPr lang="zh-TW" altLang="en-US" dirty="0"/>
              <a:t>設計的基礎，請大家一定要愛上他的課 </a:t>
            </a:r>
            <a:r>
              <a:rPr lang="en-US" altLang="zh-TW" dirty="0">
                <a:hlinkClick r:id="rId4"/>
              </a:rPr>
              <a:t>https://mixconf.tw/2018/news-19/</a:t>
            </a:r>
            <a:endParaRPr lang="en-US" altLang="zh-TW" dirty="0"/>
          </a:p>
          <a:p>
            <a:pPr>
              <a:buFont typeface="+mj-lt"/>
              <a:buAutoNum type="arabicPeriod" startAt="3"/>
            </a:pPr>
            <a:r>
              <a:rPr lang="zh-TW" altLang="en-US" dirty="0"/>
              <a:t>怡志：</a:t>
            </a:r>
            <a:r>
              <a:rPr lang="en-US" altLang="zh-TW" dirty="0"/>
              <a:t>PM</a:t>
            </a:r>
            <a:r>
              <a:rPr lang="zh-TW" altLang="en-US" dirty="0"/>
              <a:t>的基礎，產品發想、規劃、設計、管理、呈現</a:t>
            </a:r>
            <a:r>
              <a:rPr lang="en-US" altLang="zh-TW" dirty="0"/>
              <a:t>(</a:t>
            </a:r>
            <a:r>
              <a:rPr lang="zh-TW" altLang="en-US" dirty="0"/>
              <a:t>我在演藝工作室幫忙尤其有用</a:t>
            </a:r>
            <a:r>
              <a:rPr lang="en-US" altLang="zh-TW" dirty="0"/>
              <a:t>)</a:t>
            </a:r>
            <a:r>
              <a:rPr lang="zh-TW" altLang="en-US" dirty="0"/>
              <a:t>，還有以實務目的為基礎，來思考產品</a:t>
            </a:r>
          </a:p>
          <a:p>
            <a:pPr>
              <a:buFont typeface="+mj-lt"/>
              <a:buAutoNum type="arabicPeriod" startAt="3"/>
            </a:pPr>
            <a:r>
              <a:rPr lang="zh-TW" altLang="en-US" dirty="0"/>
              <a:t>筱玫：新聞業之出生與死亡、皇權⇒人權⇒科技權的轉移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27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不要再只是用來寫報告跟整理老師給的</a:t>
            </a:r>
            <a:r>
              <a:rPr lang="en-US" altLang="zh-TW" dirty="0"/>
              <a:t>reading</a:t>
            </a:r>
            <a:r>
              <a:rPr lang="zh-TW" altLang="en-US" dirty="0"/>
              <a:t>了</a:t>
            </a:r>
            <a:endParaRPr lang="en-US" altLang="zh-TW" dirty="0"/>
          </a:p>
          <a:p>
            <a:r>
              <a:rPr lang="zh-TW" altLang="en-US" dirty="0"/>
              <a:t>會用</a:t>
            </a:r>
            <a:r>
              <a:rPr lang="en-US" altLang="zh-TW" dirty="0"/>
              <a:t>AI</a:t>
            </a:r>
            <a:r>
              <a:rPr lang="zh-TW" altLang="en-US" dirty="0"/>
              <a:t>、會</a:t>
            </a:r>
            <a:r>
              <a:rPr lang="en-US" altLang="zh-TW" dirty="0"/>
              <a:t>vibe coding</a:t>
            </a:r>
            <a:r>
              <a:rPr lang="zh-TW" altLang="en-US" dirty="0"/>
              <a:t>是你的超能力</a:t>
            </a:r>
            <a:endParaRPr lang="en-US" altLang="zh-TW" dirty="0"/>
          </a:p>
          <a:p>
            <a:r>
              <a:rPr lang="zh-TW" altLang="en-US" dirty="0"/>
              <a:t>一天幾千幾萬行</a:t>
            </a:r>
            <a:r>
              <a:rPr lang="en-US" altLang="zh-TW" dirty="0"/>
              <a:t>code</a:t>
            </a:r>
            <a:r>
              <a:rPr lang="zh-TW" altLang="en-US" dirty="0"/>
              <a:t>不是夢</a:t>
            </a:r>
            <a:r>
              <a:rPr lang="en-US" altLang="zh-TW" dirty="0"/>
              <a:t>(</a:t>
            </a:r>
            <a:r>
              <a:rPr lang="zh-TW" altLang="en-US" dirty="0"/>
              <a:t>當然品質多高要看人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67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297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所以我們需要這些人，但這些只是少數的一些典型，如果你不符合上面敘述，但還是有興趣，我們也歡迎你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56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不是開箱哀鳳或是蒐集科技業的股票消息</a:t>
            </a:r>
            <a:endParaRPr lang="en-US" altLang="zh-TW" dirty="0"/>
          </a:p>
          <a:p>
            <a:r>
              <a:rPr lang="zh-TW" altLang="en-US" dirty="0"/>
              <a:t>＝＞大家問我在哪裡工作，只有工程師和資訊主管認識我的媒體</a:t>
            </a:r>
            <a:endParaRPr lang="en-US" altLang="zh-TW" dirty="0"/>
          </a:p>
          <a:p>
            <a:r>
              <a:rPr lang="zh-TW" altLang="en-US" dirty="0"/>
              <a:t>＝＞因為我寫的東西是這麼硬的</a:t>
            </a:r>
            <a:endParaRPr lang="en-US" altLang="zh-TW" dirty="0"/>
          </a:p>
          <a:p>
            <a:r>
              <a:rPr lang="zh-TW" altLang="en-US" dirty="0"/>
              <a:t>我進公司３年半以來，只有新增一個同事，還是我本人千辛萬苦拉來的學妹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764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你想做這些職位，至少得去一個領域、一個企業服務吧？</a:t>
            </a:r>
            <a:endParaRPr lang="en-US" altLang="zh-TW" dirty="0"/>
          </a:p>
          <a:p>
            <a:r>
              <a:rPr lang="zh-TW" altLang="en-US" dirty="0"/>
              <a:t>如果你進奧美這種大公司，甚至還要負責多領域客戶</a:t>
            </a:r>
            <a:endParaRPr lang="en-US" altLang="zh-TW" dirty="0"/>
          </a:p>
          <a:p>
            <a:r>
              <a:rPr lang="zh-TW" altLang="en-US" dirty="0"/>
              <a:t>這些領域的人，說的語言，你在學校都學會了嗎？</a:t>
            </a:r>
            <a:endParaRPr lang="en-US" altLang="zh-TW" dirty="0"/>
          </a:p>
          <a:p>
            <a:r>
              <a:rPr lang="zh-TW" altLang="en-US" dirty="0"/>
              <a:t>甚至，你之後不做傳播業了，要走政治、商業、藝術、金融、醫療、法律，都得學新的領域知識</a:t>
            </a:r>
            <a:endParaRPr lang="en-US" altLang="zh-TW" dirty="0"/>
          </a:p>
          <a:p>
            <a:r>
              <a:rPr lang="zh-TW" altLang="en-US" dirty="0"/>
              <a:t>科技，或是</a:t>
            </a:r>
            <a:r>
              <a:rPr lang="en-US" altLang="zh-TW" dirty="0"/>
              <a:t>AI</a:t>
            </a:r>
            <a:r>
              <a:rPr lang="zh-TW" altLang="en-US" dirty="0"/>
              <a:t>，也只是另一個領域</a:t>
            </a:r>
            <a:endParaRPr lang="en-US" altLang="zh-TW" dirty="0"/>
          </a:p>
          <a:p>
            <a:r>
              <a:rPr lang="zh-TW" altLang="en-US" dirty="0"/>
              <a:t>所以如果我背景這麼軟都做得到，只要你願意，我接下來說的事情，你都做得到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074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好了，心靈雞湯喝完了</a:t>
            </a:r>
            <a:endParaRPr lang="en-US" altLang="zh-TW" dirty="0"/>
          </a:p>
          <a:p>
            <a:r>
              <a:rPr lang="zh-TW" altLang="en-US" dirty="0"/>
              <a:t>來講故事</a:t>
            </a:r>
            <a:endParaRPr lang="en-US" altLang="zh-TW" dirty="0"/>
          </a:p>
          <a:p>
            <a:r>
              <a:rPr lang="zh-TW" altLang="en-US" dirty="0"/>
              <a:t>我為啥腦子撞到要自己跑來做產品開發？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54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台灣記者聽起來已經是一個貶意詞了，甚至很多記者，也不再尊重自己的工作</a:t>
            </a:r>
            <a:endParaRPr lang="en-US" altLang="zh-TW" dirty="0"/>
          </a:p>
          <a:p>
            <a:r>
              <a:rPr lang="zh-TW" altLang="en-US" dirty="0"/>
              <a:t>但是，有沒有很多認真、言之有物的記者？有（指自己）</a:t>
            </a:r>
            <a:endParaRPr lang="en-US" altLang="zh-TW" dirty="0"/>
          </a:p>
          <a:p>
            <a:r>
              <a:rPr lang="zh-TW" altLang="en-US" dirty="0"/>
              <a:t>那像我們這種認真的記者，為了豐富自己寫出來的文章，必須找很多資料</a:t>
            </a:r>
            <a:endParaRPr lang="en-US" altLang="zh-TW" dirty="0"/>
          </a:p>
          <a:p>
            <a:r>
              <a:rPr lang="zh-TW" altLang="en-US" dirty="0"/>
              <a:t>有時候我們很厲害，知道用什麼關鍵字、到哪些資料來源，找的到我要的資料，而且確定是：正確的、有權威的、充分的知識。</a:t>
            </a:r>
            <a:endParaRPr lang="en-US" altLang="zh-TW" dirty="0"/>
          </a:p>
          <a:p>
            <a:r>
              <a:rPr lang="zh-TW" altLang="en-US" dirty="0"/>
              <a:t>比方說，我想知道</a:t>
            </a:r>
            <a:r>
              <a:rPr lang="en-US" altLang="zh-TW" dirty="0"/>
              <a:t>Momo</a:t>
            </a:r>
            <a:r>
              <a:rPr lang="zh-TW" altLang="en-US" dirty="0"/>
              <a:t>歷年的電商科技應用，我可以去翻他每一次的年報、法說會跟媒體發表會資料，來查到</a:t>
            </a:r>
            <a:r>
              <a:rPr lang="en-US" altLang="zh-TW" dirty="0"/>
              <a:t>9</a:t>
            </a:r>
            <a:r>
              <a:rPr lang="zh-TW" altLang="en-US" dirty="0"/>
              <a:t>成</a:t>
            </a:r>
            <a:r>
              <a:rPr lang="en-US" altLang="zh-TW" dirty="0"/>
              <a:t>5</a:t>
            </a:r>
            <a:r>
              <a:rPr lang="zh-TW" altLang="en-US" dirty="0"/>
              <a:t>。剩下</a:t>
            </a:r>
            <a:r>
              <a:rPr lang="en-US" altLang="zh-TW" dirty="0"/>
              <a:t>5%</a:t>
            </a:r>
            <a:r>
              <a:rPr lang="zh-TW" altLang="en-US" dirty="0"/>
              <a:t>，可以去物流雜誌之類的專業雜誌看他們有沒有參訪報導。</a:t>
            </a:r>
            <a:endParaRPr lang="en-US" altLang="zh-TW" dirty="0"/>
          </a:p>
          <a:p>
            <a:r>
              <a:rPr lang="zh-TW" altLang="en-US" dirty="0"/>
              <a:t>不過，整理這個可以想像，很花時間。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有時候，我們想探討的問題根本沒有人問過，或是我根本不知道這個問題應該包含哪些資訊</a:t>
            </a:r>
            <a:endParaRPr lang="en-US" altLang="zh-TW" dirty="0"/>
          </a:p>
          <a:p>
            <a:r>
              <a:rPr lang="zh-TW" altLang="en-US" dirty="0"/>
              <a:t>比方說：前面我寫</a:t>
            </a:r>
            <a:r>
              <a:rPr lang="en-US" altLang="zh-TW" dirty="0"/>
              <a:t>eBay</a:t>
            </a:r>
            <a:r>
              <a:rPr lang="zh-TW" altLang="en-US" dirty="0"/>
              <a:t>的推薦系統，我需要知道：</a:t>
            </a:r>
            <a:endParaRPr lang="en-US" altLang="zh-TW" dirty="0"/>
          </a:p>
          <a:p>
            <a:r>
              <a:rPr lang="en-US" altLang="zh-TW" dirty="0"/>
              <a:t>eBay</a:t>
            </a:r>
            <a:r>
              <a:rPr lang="zh-TW" altLang="en-US" dirty="0"/>
              <a:t>過往的推薦系統模式長怎樣？做法是否業界常見？他們面臨的問題是業界普遍面臨的，還是他們獨有的問題？別人怎麼做的，會不會想參考</a:t>
            </a:r>
            <a:r>
              <a:rPr lang="en-US" altLang="zh-TW" dirty="0"/>
              <a:t>eBay</a:t>
            </a:r>
            <a:r>
              <a:rPr lang="zh-TW" altLang="en-US" dirty="0"/>
              <a:t>？</a:t>
            </a:r>
            <a:r>
              <a:rPr lang="en-US" altLang="zh-TW" dirty="0"/>
              <a:t>eBay</a:t>
            </a:r>
            <a:r>
              <a:rPr lang="zh-TW" altLang="en-US" dirty="0"/>
              <a:t>現在新的做法很領先嗎？他們用了哪些技術？這些技術是新的舊的，是否先進？還有哪些技術沒有是他們沒有提到但一定有在用的？還有哪些技術是他們沒有提到但業界很常用的？</a:t>
            </a:r>
            <a:endParaRPr lang="en-US" altLang="zh-TW" dirty="0"/>
          </a:p>
          <a:p>
            <a:r>
              <a:rPr lang="zh-TW" altLang="en-US" dirty="0"/>
              <a:t>還有很多。這些問題的答案，去網路上找，不會有人幫你整理完。有些人回答的很片面，有些資訊不是最新，有些是作者根本理解錯，有些藏在各式各樣他們內部人員去神秘的聚會裏面發表的影片中。</a:t>
            </a:r>
            <a:endParaRPr lang="en-US" altLang="zh-TW" dirty="0"/>
          </a:p>
          <a:p>
            <a:r>
              <a:rPr lang="zh-TW" altLang="en-US" dirty="0"/>
              <a:t>過程，需要非常大量的經驗、領域知識、想像力、耐心、時間。而且常常還找不到。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所以我就有一個想法：可不可以</a:t>
            </a:r>
            <a:r>
              <a:rPr lang="en-US" altLang="zh-TW" dirty="0"/>
              <a:t>(</a:t>
            </a:r>
            <a:r>
              <a:rPr lang="zh-TW" altLang="en-US" dirty="0"/>
              <a:t>上面的文字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換句話說，可不可以讓新聞的價值不再只是蒐集原始資料，而是把「這一段」給自動化？讓新聞業不再只是高知識、高學歷、高工時、低社會地位、低收入的苦力？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974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好的，動機的部分很美好、很理想</a:t>
            </a:r>
            <a:endParaRPr lang="en-US" altLang="zh-TW" dirty="0"/>
          </a:p>
          <a:p>
            <a:r>
              <a:rPr lang="zh-TW" altLang="en-US" dirty="0"/>
              <a:t>但是，一個產品應該長怎樣，功能要是什麼？</a:t>
            </a:r>
            <a:endParaRPr lang="en-US" altLang="zh-TW" dirty="0"/>
          </a:p>
          <a:p>
            <a:r>
              <a:rPr lang="zh-TW" altLang="en-US" dirty="0"/>
              <a:t>開始具體進入規畫後，會一口氣面臨工程、</a:t>
            </a:r>
            <a:r>
              <a:rPr lang="en-US" altLang="zh-TW" dirty="0" err="1"/>
              <a:t>uiux</a:t>
            </a:r>
            <a:r>
              <a:rPr lang="zh-TW" altLang="en-US" dirty="0"/>
              <a:t>、商業等不同面向的課題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11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一開始我的思維是加法，我原本把「查新聞」這件事情，可能相關的使用情境和使用者都想了一輪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我想要從吵架的鄉民到寫報告的研究人員都能用，因為我想幫助很多人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84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現實是，我不斷被打敗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我在剛開始架基礎架構的時候，每兩個禮拜，</a:t>
            </a:r>
            <a:r>
              <a:rPr lang="en-US" altLang="zh-TW" dirty="0" err="1"/>
              <a:t>OpenAI</a:t>
            </a:r>
            <a:r>
              <a:rPr lang="zh-TW" altLang="en-US" dirty="0"/>
              <a:t>、</a:t>
            </a:r>
            <a:r>
              <a:rPr lang="en-US" altLang="zh-TW" dirty="0"/>
              <a:t>Anthropic</a:t>
            </a:r>
            <a:r>
              <a:rPr lang="zh-TW" altLang="en-US" dirty="0"/>
              <a:t>、</a:t>
            </a:r>
            <a:r>
              <a:rPr lang="en-US" altLang="zh-TW" dirty="0"/>
              <a:t>Google</a:t>
            </a:r>
            <a:r>
              <a:rPr lang="zh-TW" altLang="en-US" dirty="0"/>
              <a:t>、</a:t>
            </a:r>
            <a:r>
              <a:rPr lang="en-US" altLang="zh-TW" dirty="0"/>
              <a:t>Microsoft</a:t>
            </a:r>
            <a:r>
              <a:rPr lang="zh-TW" altLang="en-US" dirty="0"/>
              <a:t>，這些科技大廠，就會丟出一個產品，把我自己想做的事情給做完了。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再者，每開發一個功能，從發想、設計、程式開發、系統維護，到行銷、銷售、改良，都是人力、金錢、時間成本。一把開發計畫寫出來，就會發現自己做完整個產品都已經過了好幾年去了。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現在的時代，半年技術就會有一次大進展。埋頭做一個產品，過了幾年後才發表，根本就是在</a:t>
            </a:r>
            <a:r>
              <a:rPr lang="en-US" altLang="zh-TW" dirty="0"/>
              <a:t>Cosplay</a:t>
            </a:r>
            <a:r>
              <a:rPr lang="zh-TW" altLang="en-US" dirty="0"/>
              <a:t>蒲島太郎從海底龍宮回來。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不只如此，當自己什麼都做，就會變成很難一下說明白自己商品的特色。投資人、使用者，甚至是我自己，都難以看到「必須用我這個產品」的價值。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466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所以，我必須學會減法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我拿第一版的</a:t>
            </a:r>
            <a:r>
              <a:rPr lang="en-US" altLang="zh-TW" dirty="0"/>
              <a:t>prototype</a:t>
            </a:r>
            <a:r>
              <a:rPr lang="zh-TW" altLang="en-US" dirty="0"/>
              <a:t>給老師看的時候，他問我：你這個和</a:t>
            </a:r>
            <a:r>
              <a:rPr lang="en-US" altLang="zh-TW" dirty="0"/>
              <a:t>Perplexity</a:t>
            </a:r>
            <a:r>
              <a:rPr lang="zh-TW" altLang="en-US" dirty="0"/>
              <a:t>、</a:t>
            </a:r>
            <a:r>
              <a:rPr lang="en-US" altLang="zh-TW" dirty="0" err="1"/>
              <a:t>ChatGPT</a:t>
            </a:r>
            <a:r>
              <a:rPr lang="zh-TW" altLang="en-US" dirty="0"/>
              <a:t>有何不同？</a:t>
            </a:r>
            <a:r>
              <a:rPr lang="en-US" altLang="zh-TW" dirty="0"/>
              <a:t>=&gt;6</a:t>
            </a:r>
            <a:r>
              <a:rPr lang="zh-TW" altLang="en-US" dirty="0"/>
              <a:t>分到</a:t>
            </a:r>
            <a:r>
              <a:rPr lang="en-US" altLang="zh-TW" dirty="0"/>
              <a:t>10</a:t>
            </a:r>
            <a:r>
              <a:rPr lang="zh-TW" altLang="en-US" dirty="0"/>
              <a:t>分的故事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這些人，才是你有機會解決需求的人、才是有機會讓他們付錢來用你產品的人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所以他建議我，找一個人，為他量身打造需求，讓他超級愛用。接著，客戶就會是跟他有一樣需求的人。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B82EA-17DC-497A-B016-4F76D54FFCF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48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0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0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8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4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27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6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51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3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7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5679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5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5375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40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56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8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2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4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8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2B9B9E-A443-4EF6-AE53-D27D7947B7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80" y="5293939"/>
            <a:ext cx="1460435" cy="14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C0770A0B-6E63-4FEE-A2BB-99BFAC54A86A}"/>
              </a:ext>
            </a:extLst>
          </p:cNvPr>
          <p:cNvSpPr txBox="1">
            <a:spLocks/>
          </p:cNvSpPr>
          <p:nvPr userDrawn="1"/>
        </p:nvSpPr>
        <p:spPr>
          <a:xfrm>
            <a:off x="7715060" y="4953001"/>
            <a:ext cx="130966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投影片連結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1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kuoowen@gmail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867" y="1642534"/>
            <a:ext cx="3911600" cy="1153649"/>
          </a:xfrm>
        </p:spPr>
        <p:txBody>
          <a:bodyPr>
            <a:noAutofit/>
          </a:bodyPr>
          <a:lstStyle/>
          <a:p>
            <a:br>
              <a:rPr lang="en-US" altLang="zh-TW" sz="2800" dirty="0"/>
            </a:br>
            <a:r>
              <a:rPr lang="zh-TW" altLang="en-US" sz="2800" dirty="0"/>
              <a:t>單主修新聞系畢業生</a:t>
            </a:r>
            <a:endParaRPr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EB692A-A673-4AD4-9767-903BAE7B07D0}"/>
              </a:ext>
            </a:extLst>
          </p:cNvPr>
          <p:cNvSpPr txBox="1"/>
          <p:nvPr/>
        </p:nvSpPr>
        <p:spPr>
          <a:xfrm>
            <a:off x="2438401" y="32392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從頭打造</a:t>
            </a:r>
            <a:r>
              <a:rPr lang="en-US" altLang="zh-TW" sz="4800" dirty="0"/>
              <a:t>AI</a:t>
            </a:r>
            <a:r>
              <a:rPr lang="zh-TW" altLang="en-US" sz="4800" dirty="0"/>
              <a:t>產品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27B364-86E2-4330-8202-FA1700DB9543}"/>
              </a:ext>
            </a:extLst>
          </p:cNvPr>
          <p:cNvSpPr txBox="1">
            <a:spLocks/>
          </p:cNvSpPr>
          <p:nvPr/>
        </p:nvSpPr>
        <p:spPr>
          <a:xfrm>
            <a:off x="3048000" y="3654786"/>
            <a:ext cx="3911600" cy="11536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800" dirty="0"/>
              <a:t>AI</a:t>
            </a:r>
            <a:r>
              <a:rPr lang="zh-TW" altLang="en-US" sz="2800" dirty="0"/>
              <a:t>新聞研究助理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6AD28A-02B1-4919-ABE9-4C0ED196EC2E}"/>
              </a:ext>
            </a:extLst>
          </p:cNvPr>
          <p:cNvSpPr txBox="1"/>
          <p:nvPr/>
        </p:nvSpPr>
        <p:spPr>
          <a:xfrm>
            <a:off x="260990" y="6488668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https://taiwan-news-ai-search.onrender.com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0867" y="2351136"/>
            <a:ext cx="62060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zh-TW" altLang="en-US" dirty="0"/>
              <a:t>快</a:t>
            </a:r>
            <a:r>
              <a:rPr lang="en-US" altLang="zh-TW" dirty="0">
                <a:highlight>
                  <a:srgbClr val="C0C0C0"/>
                </a:highlight>
              </a:rPr>
              <a:t>50</a:t>
            </a:r>
            <a:r>
              <a:rPr lang="zh-TW" altLang="en-US" dirty="0"/>
              <a:t>個功能</a:t>
            </a:r>
            <a:endParaRPr lang="en-US" altLang="zh-TW" dirty="0"/>
          </a:p>
          <a:p>
            <a:pPr>
              <a:defRPr sz="2200"/>
            </a:pPr>
            <a:endParaRPr lang="en-US" dirty="0"/>
          </a:p>
          <a:p>
            <a:pPr>
              <a:defRPr sz="2200"/>
            </a:pPr>
            <a:r>
              <a:rPr lang="en-US" altLang="zh-TW" dirty="0">
                <a:highlight>
                  <a:srgbClr val="C0C0C0"/>
                </a:highlight>
              </a:rPr>
              <a:t>5</a:t>
            </a:r>
            <a:r>
              <a:rPr lang="zh-TW" altLang="en-US" dirty="0"/>
              <a:t>大目標使用者分類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en-US" altLang="zh-TW" dirty="0">
                <a:highlight>
                  <a:srgbClr val="C0C0C0"/>
                </a:highlight>
              </a:rPr>
              <a:t>6</a:t>
            </a:r>
            <a:r>
              <a:rPr lang="zh-TW" altLang="en-US" dirty="0"/>
              <a:t>種商業模式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還想把基礎功能</a:t>
            </a:r>
            <a:r>
              <a:rPr lang="zh-TW" altLang="en-US" dirty="0">
                <a:highlight>
                  <a:srgbClr val="C0C0C0"/>
                </a:highlight>
              </a:rPr>
              <a:t>免費</a:t>
            </a:r>
            <a:r>
              <a:rPr lang="zh-TW" altLang="en-US" dirty="0"/>
              <a:t>開放給全世界用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現實是？</a:t>
            </a:r>
            <a:endParaRPr lang="en-US" altLang="zh-TW" dirty="0"/>
          </a:p>
          <a:p>
            <a:pPr>
              <a:defRPr sz="2200"/>
            </a:pP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7DE0D89-93D1-4E2F-99F8-82732305B609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一開始我想</a:t>
            </a:r>
            <a:r>
              <a:rPr lang="zh-TW" altLang="en-US" sz="4400" dirty="0">
                <a:highlight>
                  <a:srgbClr val="C0C0C0"/>
                </a:highlight>
              </a:rPr>
              <a:t>拯救世界</a:t>
            </a:r>
            <a:endParaRPr sz="4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155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0867" y="2351136"/>
            <a:ext cx="620606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zh-TW" altLang="en-US" dirty="0"/>
              <a:t>大廠動的比我快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自己資源很有限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更難說明「為什麼要用我的產品」</a:t>
            </a:r>
            <a:endParaRPr lang="en-US" altLang="zh-TW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7DE0D89-93D1-4E2F-99F8-82732305B609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>
                <a:highlight>
                  <a:srgbClr val="C0C0C0"/>
                </a:highlight>
              </a:rPr>
              <a:t>輪不到我</a:t>
            </a:r>
            <a:r>
              <a:rPr lang="zh-TW" altLang="en-US" sz="4400" dirty="0"/>
              <a:t>拯救世界</a:t>
            </a:r>
            <a:endParaRPr sz="4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F7DE0D89-93D1-4E2F-99F8-82732305B609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把森林</a:t>
            </a:r>
            <a:r>
              <a:rPr lang="zh-TW" altLang="en-US" sz="4400" dirty="0">
                <a:highlight>
                  <a:srgbClr val="C0C0C0"/>
                </a:highlight>
              </a:rPr>
              <a:t>修剪</a:t>
            </a:r>
            <a:r>
              <a:rPr lang="zh-TW" altLang="en-US" sz="4400" dirty="0"/>
              <a:t>成盆栽</a:t>
            </a:r>
            <a:endParaRPr sz="44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02E69E7-3BB3-4F10-A79C-E6C19121FA23}"/>
              </a:ext>
            </a:extLst>
          </p:cNvPr>
          <p:cNvSpPr txBox="1"/>
          <p:nvPr/>
        </p:nvSpPr>
        <p:spPr>
          <a:xfrm>
            <a:off x="1468967" y="2351136"/>
            <a:ext cx="654896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zh-TW" altLang="en-US" dirty="0"/>
              <a:t>把原本不夠好的「感覺」變成具體需求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這是誰的需求還沒被解決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為他量身打造需求，讓他愛用，再找跟他一樣的人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563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F7DE0D89-93D1-4E2F-99F8-82732305B609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這個使用者是</a:t>
            </a:r>
            <a:r>
              <a:rPr lang="zh-TW" altLang="en-US" sz="4400" dirty="0">
                <a:highlight>
                  <a:srgbClr val="C0C0C0"/>
                </a:highlight>
              </a:rPr>
              <a:t>誰</a:t>
            </a:r>
            <a:endParaRPr sz="4400" dirty="0">
              <a:highlight>
                <a:srgbClr val="C0C0C0"/>
              </a:highlight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02E69E7-3BB3-4F10-A79C-E6C19121FA23}"/>
              </a:ext>
            </a:extLst>
          </p:cNvPr>
          <p:cNvSpPr txBox="1"/>
          <p:nvPr/>
        </p:nvSpPr>
        <p:spPr>
          <a:xfrm>
            <a:off x="1468966" y="2351136"/>
            <a:ext cx="68114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一位台綜院研究人員</a:t>
            </a:r>
            <a:endParaRPr lang="en-US" altLang="zh-TW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TW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使用者定義：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對目標議題認知有一定基礎，希望建立完整知識體系，需要快速、充分了解議題。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為了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寫「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有說服力、可信任</a:t>
            </a: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」報導、報告、研究。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TW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TW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功能、介面，都針對他設計</a:t>
            </a:r>
            <a:endParaRPr lang="en-US" altLang="zh-TW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平常</a:t>
            </a:r>
            <a:r>
              <a:rPr lang="zh-TW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跟他聊產品開發過程、背後技術、使用感想</a:t>
            </a:r>
            <a:endParaRPr lang="en-US" altLang="zh-TW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D53E24-64FD-4FD4-B9F9-7812946C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788"/>
            <a:ext cx="9144000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F7DE0D89-93D1-4E2F-99F8-82732305B609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>
                <a:highlight>
                  <a:srgbClr val="C0C0C0"/>
                </a:highlight>
              </a:rPr>
              <a:t>可規模化</a:t>
            </a:r>
            <a:r>
              <a:rPr lang="zh-TW" altLang="en-US" sz="4400" dirty="0"/>
              <a:t>為前提</a:t>
            </a:r>
            <a:endParaRPr sz="44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02E69E7-3BB3-4F10-A79C-E6C19121FA23}"/>
              </a:ext>
            </a:extLst>
          </p:cNvPr>
          <p:cNvSpPr txBox="1"/>
          <p:nvPr/>
        </p:nvSpPr>
        <p:spPr>
          <a:xfrm>
            <a:off x="1468967" y="2351136"/>
            <a:ext cx="654896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en-US" altLang="zh-TW" dirty="0">
                <a:highlight>
                  <a:srgbClr val="C0C0C0"/>
                </a:highlight>
              </a:rPr>
              <a:t>50</a:t>
            </a:r>
            <a:r>
              <a:rPr lang="zh-TW" altLang="en-US" dirty="0">
                <a:highlight>
                  <a:srgbClr val="C0C0C0"/>
                </a:highlight>
              </a:rPr>
              <a:t>萬</a:t>
            </a:r>
            <a:r>
              <a:rPr lang="zh-TW" altLang="en-US" dirty="0"/>
              <a:t>使用者時，系統維運難度和金錢支出是否實際？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商業規模化後，可能面臨哪些</a:t>
            </a:r>
            <a:r>
              <a:rPr lang="zh-TW" altLang="en-US" dirty="0">
                <a:highlight>
                  <a:srgbClr val="C0C0C0"/>
                </a:highlight>
              </a:rPr>
              <a:t>法規遵循</a:t>
            </a:r>
            <a:r>
              <a:rPr lang="zh-TW" altLang="en-US" dirty="0"/>
              <a:t>挑戰？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321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7ABFF1-7A3B-4979-AD4F-CE4CCFEBA7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32EB4E-E3AD-4A81-86AF-7C072B8A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5660" y="-76201"/>
            <a:ext cx="13155320" cy="73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039C9C-8E81-47D1-BC2E-307A6653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3550"/>
            <a:ext cx="9144000" cy="4970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66E1E2-E3F1-47ED-81C2-09A17B13F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50999"/>
            <a:ext cx="9144000" cy="26690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8D96DB6-8006-4308-9779-1997D71AC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8966"/>
            <a:ext cx="9144000" cy="47000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785DBC-496A-436B-BBC0-A8BD158F3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00" y="0"/>
            <a:ext cx="8698599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7DE15F9-6B21-493A-AB7E-9BEEFFD0E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4349"/>
            <a:ext cx="9144000" cy="5269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A70992B-3D2C-420C-A729-5046F7B52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2338" y="0"/>
            <a:ext cx="4599323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74B9D03-CB8A-4C1A-A8D4-75E858100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387"/>
            <a:ext cx="9144000" cy="6809223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F1EFCB4-3C0B-4700-9F8B-C007C3B9EDD0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跟自己、跟使用者</a:t>
            </a:r>
            <a:r>
              <a:rPr lang="zh-TW" altLang="en-US" sz="4400" dirty="0">
                <a:highlight>
                  <a:srgbClr val="C0C0C0"/>
                </a:highlight>
              </a:rPr>
              <a:t>溝通</a:t>
            </a:r>
            <a:endParaRPr sz="4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72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0867" y="2558037"/>
            <a:ext cx="673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en-US" altLang="zh-TW" dirty="0" err="1"/>
              <a:t>IT</a:t>
            </a:r>
            <a:r>
              <a:rPr dirty="0" err="1"/>
              <a:t>工程：設定連線就能</a:t>
            </a:r>
            <a:r>
              <a:rPr dirty="0" err="1">
                <a:highlight>
                  <a:srgbClr val="C0C0C0"/>
                </a:highlight>
              </a:rPr>
              <a:t>撞牆三天</a:t>
            </a:r>
            <a:endParaRPr lang="en-US" dirty="0">
              <a:highlight>
                <a:srgbClr val="C0C0C0"/>
              </a:highlight>
            </a:endParaRPr>
          </a:p>
          <a:p>
            <a:pPr>
              <a:defRPr sz="2200"/>
            </a:pPr>
            <a:r>
              <a:rPr lang="zh-TW" altLang="en-US" dirty="0"/>
              <a:t>還要學了之後馬上用</a:t>
            </a:r>
            <a:r>
              <a:rPr lang="en-US" altLang="zh-TW" dirty="0"/>
              <a:t>BM2</a:t>
            </a:r>
            <a:r>
              <a:rPr lang="zh-TW" altLang="en-US" dirty="0"/>
              <a:t>、</a:t>
            </a:r>
            <a:r>
              <a:rPr lang="en-US" altLang="zh-TW" dirty="0"/>
              <a:t>MMR</a:t>
            </a:r>
            <a:r>
              <a:rPr lang="zh-TW" altLang="en-US" dirty="0"/>
              <a:t>、</a:t>
            </a:r>
            <a:r>
              <a:rPr lang="en-US" altLang="zh-TW" dirty="0" err="1"/>
              <a:t>XGBoost</a:t>
            </a:r>
            <a:r>
              <a:rPr lang="zh-TW" altLang="en-US" dirty="0"/>
              <a:t>、</a:t>
            </a:r>
            <a:r>
              <a:rPr lang="en-US" altLang="zh-TW" dirty="0"/>
              <a:t>Semantic Chunking</a:t>
            </a:r>
            <a:r>
              <a:rPr lang="zh-TW" altLang="en-US" dirty="0"/>
              <a:t>策略</a:t>
            </a:r>
            <a:r>
              <a:rPr lang="en-US" altLang="zh-TW" dirty="0"/>
              <a:t>……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430867" y="3666033"/>
            <a:ext cx="655500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/>
              <a:t>UI/</a:t>
            </a:r>
            <a:r>
              <a:rPr dirty="0" err="1"/>
              <a:t>UX：你以為</a:t>
            </a:r>
            <a:r>
              <a:rPr lang="zh-TW" altLang="en-US" dirty="0"/>
              <a:t>介面超簡單直白</a:t>
            </a:r>
            <a:r>
              <a:rPr dirty="0"/>
              <a:t>，</a:t>
            </a:r>
            <a:r>
              <a:rPr dirty="0" err="1"/>
              <a:t>用戶</a:t>
            </a:r>
            <a:r>
              <a:rPr lang="zh-TW" altLang="en-US" dirty="0"/>
              <a:t>還是可能</a:t>
            </a:r>
            <a:r>
              <a:rPr dirty="0" err="1"/>
              <a:t>不懂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430867" y="4160553"/>
            <a:ext cx="3852337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 err="1"/>
              <a:t>收入：誰願意付</a:t>
            </a:r>
            <a:r>
              <a:rPr lang="zh-TW" altLang="en-US" dirty="0"/>
              <a:t>錢</a:t>
            </a:r>
            <a:r>
              <a:rPr dirty="0"/>
              <a:t>？</a:t>
            </a:r>
            <a:r>
              <a:rPr dirty="0" err="1"/>
              <a:t>為什麼</a:t>
            </a:r>
            <a:r>
              <a:rPr dirty="0"/>
              <a:t>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0867" y="4562277"/>
            <a:ext cx="526297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 err="1"/>
              <a:t>支出</a:t>
            </a:r>
            <a:r>
              <a:rPr dirty="0"/>
              <a:t>：</a:t>
            </a:r>
            <a:r>
              <a:rPr lang="zh-TW" altLang="en-US" dirty="0"/>
              <a:t>營運方</a:t>
            </a:r>
            <a:r>
              <a:rPr dirty="0" err="1"/>
              <a:t>要付多少</a:t>
            </a:r>
            <a:r>
              <a:rPr lang="zh-TW" altLang="en-US" dirty="0"/>
              <a:t>成本，</a:t>
            </a:r>
            <a:r>
              <a:rPr dirty="0" err="1"/>
              <a:t>換到什麼</a:t>
            </a:r>
            <a:r>
              <a:rPr dirty="0"/>
              <a:t>？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6789638-3F47-40E7-8CD2-7F9BE29FD548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我</a:t>
            </a:r>
            <a:r>
              <a:rPr lang="zh-TW" altLang="en-US" sz="4400" dirty="0">
                <a:highlight>
                  <a:srgbClr val="C0C0C0"/>
                </a:highlight>
              </a:rPr>
              <a:t>撞到</a:t>
            </a:r>
            <a:r>
              <a:rPr lang="zh-TW" altLang="en-US" sz="4400" dirty="0"/>
              <a:t>的四面牆</a:t>
            </a:r>
            <a:endParaRPr sz="4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828800"/>
            <a:ext cx="779412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lang="zh-TW" altLang="en-US" dirty="0"/>
              <a:t>蕭上農（愛料理跟</a:t>
            </a:r>
            <a:r>
              <a:rPr lang="en-US" altLang="zh-TW" dirty="0"/>
              <a:t>INSIDE</a:t>
            </a:r>
            <a:r>
              <a:rPr lang="zh-TW" altLang="en-US" dirty="0"/>
              <a:t>共同創辦人）</a:t>
            </a:r>
            <a:r>
              <a:rPr dirty="0"/>
              <a:t>：</a:t>
            </a:r>
            <a:r>
              <a:rPr dirty="0" err="1"/>
              <a:t>文組也能寫軟體產品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468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 err="1"/>
              <a:t>宜秀：UI</a:t>
            </a:r>
            <a:r>
              <a:rPr dirty="0"/>
              <a:t>/</a:t>
            </a:r>
            <a:r>
              <a:rPr dirty="0" err="1"/>
              <a:t>UX設計的基礎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1089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t>怡志：PM與實務導向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4904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t>筱玫：新聞業與權力的轉移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F1537D6-E22E-49DB-9908-0F5BB671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886"/>
            <a:ext cx="9144000" cy="50617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5D1CB19-3D57-4318-8DD9-52F5674E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9059"/>
            <a:ext cx="9144000" cy="4559962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1F72F366-8392-4FD4-A19A-B2CC25E60B35}"/>
              </a:ext>
            </a:extLst>
          </p:cNvPr>
          <p:cNvSpPr txBox="1"/>
          <p:nvPr/>
        </p:nvSpPr>
        <p:spPr>
          <a:xfrm>
            <a:off x="1430867" y="594806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感謝我的</a:t>
            </a:r>
            <a:r>
              <a:rPr lang="zh-TW" altLang="en-US" sz="4400" dirty="0">
                <a:highlight>
                  <a:srgbClr val="C0C0C0"/>
                </a:highlight>
              </a:rPr>
              <a:t>老師</a:t>
            </a:r>
            <a:r>
              <a:rPr lang="zh-TW" altLang="en-US" sz="4400" dirty="0"/>
              <a:t>們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0133" y="868680"/>
            <a:ext cx="52629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rPr lang="zh-TW" altLang="en-US" dirty="0"/>
              <a:t>你也可以聘用的</a:t>
            </a:r>
            <a:r>
              <a:rPr lang="zh-TW" altLang="en-US" dirty="0">
                <a:highlight>
                  <a:srgbClr val="C0C0C0"/>
                </a:highlight>
              </a:rPr>
              <a:t>超強助理</a:t>
            </a:r>
            <a:endParaRPr dirty="0">
              <a:highlight>
                <a:srgbClr val="C0C0C0"/>
              </a:highligh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0133" y="19304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 err="1"/>
              <a:t>NotebookLM（Free</a:t>
            </a:r>
            <a:r>
              <a:rPr dirty="0"/>
              <a:t>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0133" y="25704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 err="1"/>
              <a:t>ChatGPT（Free</a:t>
            </a:r>
            <a:r>
              <a:rPr dirty="0"/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0133" y="32105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dirty="0"/>
              <a:t>Claude Code（$20 / month）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0133" y="385064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/>
            </a:pPr>
            <a:r>
              <a:rPr dirty="0" err="1"/>
              <a:t>不只讓你變快，而是解鎖新能力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7" y="1261533"/>
            <a:ext cx="72051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sz="4400" dirty="0"/>
              <a:t>我</a:t>
            </a:r>
            <a:r>
              <a:rPr lang="zh-TW" altLang="en-US" sz="4400" dirty="0"/>
              <a:t>可能比你的背景還</a:t>
            </a:r>
            <a:r>
              <a:rPr lang="zh-TW" altLang="en-US" sz="4400" dirty="0">
                <a:highlight>
                  <a:srgbClr val="C0C0C0"/>
                </a:highlight>
              </a:rPr>
              <a:t>軟</a:t>
            </a:r>
            <a:endParaRPr sz="4400" dirty="0">
              <a:highlight>
                <a:srgbClr val="C0C0C0"/>
              </a:highligh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9467" y="2463052"/>
            <a:ext cx="54948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zh-TW" altLang="en-US" dirty="0"/>
              <a:t>數學不好的純純文組生</a:t>
            </a:r>
            <a:endParaRPr lang="en-US" altLang="zh-TW" dirty="0"/>
          </a:p>
          <a:p>
            <a:pPr>
              <a:defRPr sz="2200"/>
            </a:pPr>
            <a:endParaRPr lang="en-US" dirty="0"/>
          </a:p>
          <a:p>
            <a:pPr>
              <a:defRPr sz="2200"/>
            </a:pPr>
            <a:r>
              <a:rPr lang="zh-TW" altLang="en-US" dirty="0"/>
              <a:t>政大新聞系單主修畢業（也沒有數位學程）</a:t>
            </a:r>
            <a:endParaRPr lang="en-US" altLang="zh-TW" dirty="0"/>
          </a:p>
          <a:p>
            <a:pPr>
              <a:defRPr sz="2200"/>
            </a:pPr>
            <a:endParaRPr lang="en-US" dirty="0"/>
          </a:p>
          <a:p>
            <a:pPr>
              <a:defRPr sz="2200"/>
            </a:pPr>
            <a:r>
              <a:rPr lang="zh-TW" altLang="en-US" dirty="0"/>
              <a:t>只有上過產品開發入門課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寫程式能力</a:t>
            </a:r>
            <a:r>
              <a:rPr lang="en-US" altLang="zh-TW" dirty="0"/>
              <a:t>9</a:t>
            </a:r>
            <a:r>
              <a:rPr lang="zh-TW" altLang="en-US" dirty="0"/>
              <a:t>成都還給老師</a:t>
            </a:r>
            <a:endParaRPr lang="en-US" altLang="zh-TW" dirty="0"/>
          </a:p>
          <a:p>
            <a:pPr>
              <a:defRPr sz="2200"/>
            </a:pPr>
            <a:endParaRPr lang="en-US" dirty="0"/>
          </a:p>
          <a:p>
            <a:pPr>
              <a:defRPr sz="2200"/>
            </a:pPr>
            <a:r>
              <a:rPr lang="zh-TW" altLang="en-US" dirty="0"/>
              <a:t>商業知識幾乎</a:t>
            </a:r>
            <a:r>
              <a:rPr lang="en-US" altLang="zh-TW" dirty="0"/>
              <a:t>0</a:t>
            </a:r>
          </a:p>
          <a:p>
            <a:pPr>
              <a:defRPr sz="2200"/>
            </a:pPr>
            <a:endParaRPr lang="en-US" dirty="0"/>
          </a:p>
          <a:p>
            <a:pPr>
              <a:defRPr sz="2200"/>
            </a:pPr>
            <a:r>
              <a:rPr lang="zh-TW" altLang="en-US" dirty="0"/>
              <a:t>很愛打電動</a:t>
            </a:r>
            <a:endParaRPr lang="en-US" dirty="0"/>
          </a:p>
          <a:p>
            <a:pPr>
              <a:defRPr sz="2200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8845" y="2870200"/>
            <a:ext cx="61863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/>
            </a:pPr>
            <a:r>
              <a:rPr lang="zh-TW" altLang="en-US" dirty="0"/>
              <a:t>打造好一個產品的路</a:t>
            </a:r>
            <a:r>
              <a:rPr lang="zh-TW" altLang="en-US" dirty="0">
                <a:highlight>
                  <a:srgbClr val="C0C0C0"/>
                </a:highlight>
              </a:rPr>
              <a:t>挑戰重重</a:t>
            </a:r>
            <a:endParaRPr dirty="0">
              <a:highlight>
                <a:srgbClr val="C0C0C0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E6561E8-10CA-4700-BE41-5E9FDDFBABD4}"/>
              </a:ext>
            </a:extLst>
          </p:cNvPr>
          <p:cNvSpPr txBox="1"/>
          <p:nvPr/>
        </p:nvSpPr>
        <p:spPr>
          <a:xfrm>
            <a:off x="2743200" y="395393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而你如果有興趣，也可以幫忙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6A9A4D8-55ED-491B-B1FF-B643155380FD}"/>
              </a:ext>
            </a:extLst>
          </p:cNvPr>
          <p:cNvSpPr txBox="1"/>
          <p:nvPr/>
        </p:nvSpPr>
        <p:spPr>
          <a:xfrm>
            <a:off x="567267" y="713022"/>
            <a:ext cx="8348133" cy="617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資料處理與技術挑戰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多媒體內容整合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：如何讓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同時理解文字、圖片、影片中的資訊，並判斷它們是否在說同一件事？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台灣特有語境理解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：如何讓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理解「萊豬」、「塔綠班」、「小草」這些台灣政治梗和網路用語？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跨媒體整理：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收錄文章時，如何面對每個網站各自分類和索引模式？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超大量資料處理：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如何處理巨量資料的搜尋、檢索、更新、維護、儲存？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即時資訊流處理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：如何在新聞發生的第一時間就開始追蹤，並在資訊不完整時持續更新分析？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跨語言資訊整合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：台灣新聞常引用國外資料，如何整合中英日韓等多語言來源？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假訊息免疫系統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：如何建立自動偵測並標記可疑資訊的機制？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個人化推薦引擎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：如何在「不製造同溫層」和「符合用戶興趣」之間找到平衡？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速度與規模：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如何在百萬、千萬篇文章中，替上萬人，在幾秒內找到所須文章，生成有幫助的解釋？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68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7C07FC3-A266-4D67-8A84-6D0BCAF5F285}"/>
              </a:ext>
            </a:extLst>
          </p:cNvPr>
          <p:cNvSpPr txBox="1"/>
          <p:nvPr/>
        </p:nvSpPr>
        <p:spPr>
          <a:xfrm>
            <a:off x="516467" y="712728"/>
            <a:ext cx="8627533" cy="614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產品體驗挑戰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對話式搜尋體驗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：如何讓用戶用自然語言描述模糊的需求，系統就能精準找到相關新聞？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視覺化資訊圖表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：如何自動將複雜的新聞分析轉換成直觀的圖表和時間軸？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協作式事實查核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：如何設計讓多個查核者能夠協作驗證資訊的工作流程？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UX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設計：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如何讓使用者能輕易上手使用這個產品，而且常用愛用？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資訊易讀及不易造假：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如何讓查詢出來的結果簡單易懂，並且讓人不容易用這個工具來偽造資訊？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資安挑戰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如何讓使用者可以上傳自己的檔案或連結資料庫，而不會夾帶病毒？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如何不讓使用者惡意利用這個工具來執行意圖之外的用途，甚至非法操作？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如何不讓使用量過高，導致成本爆開？</a:t>
            </a:r>
            <a:endParaRPr lang="zh-TW" altLang="en-US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如何保護使用者資料、新聞資料、系統資料？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213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38F44-602C-4F7F-893E-FF5F9AF5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</a:t>
            </a:r>
            <a:r>
              <a:rPr lang="zh-TW" altLang="en-US" dirty="0">
                <a:highlight>
                  <a:srgbClr val="C0C0C0"/>
                </a:highlight>
              </a:rPr>
              <a:t>需要</a:t>
            </a:r>
            <a:r>
              <a:rPr lang="zh-TW" altLang="en-US" dirty="0"/>
              <a:t>（包含但不限定）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39AA12-03B5-4943-9124-C21C533F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601" y="1490133"/>
            <a:ext cx="7035800" cy="4978400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新聞資料分析人員：你</a:t>
            </a:r>
            <a:r>
              <a:rPr lang="zh-TW" altLang="en-US" dirty="0">
                <a:solidFill>
                  <a:srgbClr val="595959"/>
                </a:solidFill>
                <a:latin typeface="Arial" panose="020B0604020202020204" pitchFamily="34" charset="0"/>
              </a:rPr>
              <a:t>對於</a:t>
            </a: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新聞資料怎麼分類、怎麼歸檔、怎麼分割、最好消化，很有想法？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工程師、提示工程師、前端工程師、後端工程師、資料工程師：你很會跟</a:t>
            </a:r>
            <a:r>
              <a:rPr lang="en-US" altLang="zh-TW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說話、很會和資料庫說話、很會和電腦說話？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產品經理：你可以和設計師及工程師聊得上天、盯得動人？你擅長安排任務優先順序及整體專案時程？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資安工程師：你很懂怎麼鑽漏洞、怎麼制定規則？</a:t>
            </a:r>
            <a:endParaRPr lang="en-US" altLang="zh-TW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UI/UX</a:t>
            </a:r>
            <a:r>
              <a:rPr lang="zh-TW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設計人員：你想要人們怎麼讀新聞、怎麼搜新聞？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b="0" dirty="0">
                <a:effectLst/>
              </a:rPr>
              <a:t>行政、行銷、業務、</a:t>
            </a:r>
            <a:r>
              <a:rPr lang="en-US" altLang="zh-TW" b="0" dirty="0">
                <a:effectLst/>
              </a:rPr>
              <a:t>Brainstorm</a:t>
            </a:r>
            <a:r>
              <a:rPr lang="zh-TW" altLang="en-US" b="0" dirty="0">
                <a:effectLst/>
              </a:rPr>
              <a:t>對象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dirty="0"/>
              <a:t>有熱忱有能力的你</a:t>
            </a:r>
          </a:p>
        </p:txBody>
      </p:sp>
    </p:spTree>
    <p:extLst>
      <p:ext uri="{BB962C8B-B14F-4D97-AF65-F5344CB8AC3E}">
        <p14:creationId xmlns:p14="http://schemas.microsoft.com/office/powerpoint/2010/main" val="161013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E1EDA-7AA4-44AE-9D8A-FC3B7A78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我的</a:t>
            </a:r>
            <a:r>
              <a:rPr lang="zh-TW" altLang="en-US" dirty="0">
                <a:highlight>
                  <a:srgbClr val="C0C0C0"/>
                </a:highlight>
              </a:rPr>
              <a:t>聯絡方式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1B079-E1ED-4DEB-8A8A-BEAD354C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Email</a:t>
            </a:r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kuoowen@gmail.com</a:t>
            </a:r>
            <a:endParaRPr lang="en-US" altLang="zh-TW" dirty="0"/>
          </a:p>
          <a:p>
            <a:r>
              <a:rPr lang="en-US" altLang="zh-TW" dirty="0"/>
              <a:t>Line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C7089B-8892-4B66-B35F-FF6508F9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00" y="3429000"/>
            <a:ext cx="2919600" cy="29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1EC80646-98DE-456D-9E49-A4E976D8FFDA}"/>
              </a:ext>
            </a:extLst>
          </p:cNvPr>
          <p:cNvSpPr txBox="1"/>
          <p:nvPr/>
        </p:nvSpPr>
        <p:spPr>
          <a:xfrm>
            <a:off x="1507065" y="2195340"/>
            <a:ext cx="657583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lang="zh-TW" altLang="en-US" dirty="0"/>
              <a:t>第一份記者工作就當硬梆梆的</a:t>
            </a:r>
            <a:r>
              <a:rPr dirty="0" err="1"/>
              <a:t>IT記者</a:t>
            </a:r>
            <a:r>
              <a:rPr lang="zh-TW" altLang="en-US" dirty="0"/>
              <a:t>（找不到同事）</a:t>
            </a:r>
            <a:endParaRPr lang="en-US" dirty="0"/>
          </a:p>
          <a:p>
            <a:pPr>
              <a:defRPr sz="2200"/>
            </a:pPr>
            <a:endParaRPr lang="en-US" dirty="0"/>
          </a:p>
          <a:p>
            <a:pPr>
              <a:defRPr sz="2200"/>
            </a:pPr>
            <a:r>
              <a:rPr lang="zh-TW" altLang="en-US" dirty="0"/>
              <a:t>然後就開始做</a:t>
            </a:r>
            <a:r>
              <a:rPr lang="en-US" altLang="zh-TW" dirty="0"/>
              <a:t>AI</a:t>
            </a:r>
            <a:r>
              <a:rPr lang="zh-TW" altLang="en-US" dirty="0"/>
              <a:t>系統開發了</a:t>
            </a:r>
            <a:endParaRPr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A4440CD-2A08-413A-97B6-D3C22F099A0D}"/>
              </a:ext>
            </a:extLst>
          </p:cNvPr>
          <p:cNvSpPr txBox="1"/>
          <p:nvPr/>
        </p:nvSpPr>
        <p:spPr>
          <a:xfrm>
            <a:off x="1430867" y="1261533"/>
            <a:ext cx="72051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sz="4400" dirty="0"/>
              <a:t>我</a:t>
            </a:r>
            <a:r>
              <a:rPr lang="zh-TW" altLang="en-US" sz="4400" dirty="0"/>
              <a:t>走的路卻讓人覺得很</a:t>
            </a:r>
            <a:r>
              <a:rPr lang="zh-TW" altLang="en-US" sz="4400" dirty="0">
                <a:highlight>
                  <a:srgbClr val="C0C0C0"/>
                </a:highlight>
              </a:rPr>
              <a:t>硬</a:t>
            </a:r>
            <a:endParaRPr sz="4400" dirty="0">
              <a:highlight>
                <a:srgbClr val="C0C0C0"/>
              </a:highlight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8D8734-B9F4-4528-AAEB-CBC8FABFF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0783"/>
            <a:ext cx="9144000" cy="38574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CAAD40-AA2D-4B9C-8668-C9CEDD35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" y="603945"/>
            <a:ext cx="9127040" cy="53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5534" y="2468880"/>
            <a:ext cx="667362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lang="zh-TW" altLang="en-US" dirty="0"/>
              <a:t>「我只想當記者／編輯／導演／公關／行銷／行政，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我不會工程師／</a:t>
            </a:r>
            <a:r>
              <a:rPr lang="en-US" altLang="zh-TW" dirty="0"/>
              <a:t>PM</a:t>
            </a:r>
            <a:r>
              <a:rPr lang="zh-TW" altLang="en-US" dirty="0"/>
              <a:t>／設計師／數位行銷的技能啊」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549400" y="3866795"/>
            <a:ext cx="53559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lang="zh-TW" altLang="en-US" dirty="0"/>
              <a:t>「我只會用</a:t>
            </a:r>
            <a:r>
              <a:rPr lang="en-US" altLang="zh-TW" dirty="0" err="1"/>
              <a:t>ChatGPT</a:t>
            </a:r>
            <a:r>
              <a:rPr lang="zh-TW" altLang="en-US" dirty="0"/>
              <a:t>陪我寫作業和讀書，</a:t>
            </a:r>
            <a:endParaRPr lang="en-US" altLang="zh-TW" dirty="0"/>
          </a:p>
          <a:p>
            <a:pPr>
              <a:defRPr sz="2200"/>
            </a:pPr>
            <a:r>
              <a:rPr lang="en-US" altLang="zh-TW" dirty="0"/>
              <a:t>AI</a:t>
            </a:r>
            <a:r>
              <a:rPr lang="zh-TW" altLang="en-US" dirty="0"/>
              <a:t>時代的文組生完蛋了？」</a:t>
            </a:r>
            <a:endParaRPr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63A74CD-A98B-455C-A3B8-63D7CC84E841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>
                <a:highlight>
                  <a:srgbClr val="C0C0C0"/>
                </a:highlight>
              </a:rPr>
              <a:t>我</a:t>
            </a:r>
            <a:r>
              <a:rPr lang="zh-TW" altLang="en-US" sz="4400" dirty="0"/>
              <a:t>沒有很厲害，</a:t>
            </a:r>
            <a:r>
              <a:rPr lang="zh-TW" altLang="en-US" sz="4400" dirty="0">
                <a:highlight>
                  <a:srgbClr val="C0C0C0"/>
                </a:highlight>
              </a:rPr>
              <a:t>你</a:t>
            </a:r>
            <a:r>
              <a:rPr lang="zh-TW" altLang="en-US" sz="4400" dirty="0"/>
              <a:t>也可以做到</a:t>
            </a:r>
            <a:endParaRPr sz="4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7ABFF1-7A3B-4979-AD4F-CE4CCFEBA7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5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8600" y="2290570"/>
            <a:ext cx="413446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lang="zh-TW" altLang="en-US" dirty="0"/>
              <a:t>「台灣記者」有沒有好的一面？</a:t>
            </a:r>
            <a:endParaRPr lang="en-US" altLang="zh-TW" dirty="0"/>
          </a:p>
        </p:txBody>
      </p:sp>
      <p:sp>
        <p:nvSpPr>
          <p:cNvPr id="4" name="TextBox 3"/>
          <p:cNvSpPr txBox="1"/>
          <p:nvPr/>
        </p:nvSpPr>
        <p:spPr>
          <a:xfrm>
            <a:off x="1498596" y="2981053"/>
            <a:ext cx="5827236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/>
            </a:pPr>
            <a:r>
              <a:rPr lang="zh-TW" altLang="en-US" dirty="0"/>
              <a:t>「我找不到資料」</a:t>
            </a:r>
            <a:r>
              <a:rPr dirty="0" err="1"/>
              <a:t>痛點很明確，但需求很模糊</a:t>
            </a:r>
            <a:endParaRPr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ACB3C59-DA40-4698-BE3B-43F4D94C04A2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開發產品的</a:t>
            </a:r>
            <a:r>
              <a:rPr lang="zh-TW" altLang="en-US" sz="4400" dirty="0">
                <a:highlight>
                  <a:srgbClr val="C0C0C0"/>
                </a:highlight>
              </a:rPr>
              <a:t>動機</a:t>
            </a:r>
            <a:endParaRPr sz="4400" dirty="0">
              <a:highlight>
                <a:srgbClr val="C0C0C0"/>
              </a:highligh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24C27C-38DC-4E78-AA7C-F88685DA5BEB}"/>
              </a:ext>
            </a:extLst>
          </p:cNvPr>
          <p:cNvSpPr txBox="1"/>
          <p:nvPr/>
        </p:nvSpPr>
        <p:spPr>
          <a:xfrm>
            <a:off x="1498600" y="4211472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既然現在生成式</a:t>
            </a:r>
            <a:r>
              <a:rPr lang="en-US" altLang="zh-TW" sz="2800" dirty="0"/>
              <a:t>AI</a:t>
            </a:r>
            <a:r>
              <a:rPr lang="zh-TW" altLang="en-US" sz="2800" dirty="0"/>
              <a:t>可以理解語意，</a:t>
            </a:r>
            <a:endParaRPr lang="en-US" altLang="zh-TW" sz="2800" dirty="0"/>
          </a:p>
          <a:p>
            <a:r>
              <a:rPr lang="zh-TW" altLang="en-US" sz="2800" dirty="0"/>
              <a:t>還可以幫我從資料庫裡面找資料，</a:t>
            </a:r>
            <a:endParaRPr lang="en-US" altLang="zh-TW" sz="2800" dirty="0"/>
          </a:p>
          <a:p>
            <a:r>
              <a:rPr lang="zh-TW" altLang="en-US" sz="2800" dirty="0"/>
              <a:t>那我可不可以讓</a:t>
            </a:r>
            <a:r>
              <a:rPr lang="en-US" altLang="zh-TW" sz="2800" dirty="0"/>
              <a:t>AI</a:t>
            </a:r>
            <a:r>
              <a:rPr lang="zh-TW" altLang="en-US" sz="2800" dirty="0"/>
              <a:t>幫我查新聞？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92E7062-66C0-4A94-9090-7B2F00C5F196}"/>
              </a:ext>
            </a:extLst>
          </p:cNvPr>
          <p:cNvGrpSpPr/>
          <p:nvPr/>
        </p:nvGrpSpPr>
        <p:grpSpPr>
          <a:xfrm>
            <a:off x="76200" y="3620475"/>
            <a:ext cx="9144000" cy="2566987"/>
            <a:chOff x="76200" y="3620475"/>
            <a:chExt cx="9144000" cy="256698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35DBCA5-12C7-405C-8BF3-9E51AF5AF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3620475"/>
              <a:ext cx="9144000" cy="2566987"/>
            </a:xfrm>
            <a:prstGeom prst="rect">
              <a:avLst/>
            </a:prstGeom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A333E6B0-9637-4BA2-80D8-752BCCD53AC9}"/>
                </a:ext>
              </a:extLst>
            </p:cNvPr>
            <p:cNvSpPr/>
            <p:nvPr/>
          </p:nvSpPr>
          <p:spPr>
            <a:xfrm>
              <a:off x="1727200" y="4136544"/>
              <a:ext cx="4174067" cy="2050918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0867" y="2433319"/>
            <a:ext cx="656166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zh-TW" altLang="en-US" dirty="0"/>
              <a:t>現在</a:t>
            </a:r>
            <a:r>
              <a:rPr lang="en-US" altLang="zh-TW" dirty="0" err="1"/>
              <a:t>ChatGPT</a:t>
            </a:r>
            <a:r>
              <a:rPr lang="zh-TW" altLang="en-US" dirty="0"/>
              <a:t>、</a:t>
            </a:r>
            <a:r>
              <a:rPr lang="en-US" altLang="zh-TW" dirty="0"/>
              <a:t>Perplexity</a:t>
            </a:r>
            <a:r>
              <a:rPr lang="zh-TW" altLang="en-US" dirty="0"/>
              <a:t>等工具很常出錯：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過時資訊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錯誤資訊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太少資訊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不存在的網址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亂七八糟的推論邏輯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搞錯查詢對象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資料來源可疑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資料不充分</a:t>
            </a:r>
            <a:endParaRPr lang="en-US" altLang="zh-TW" dirty="0"/>
          </a:p>
          <a:p>
            <a:pPr>
              <a:defRPr sz="2200"/>
            </a:pPr>
            <a:r>
              <a:rPr lang="zh-TW" altLang="en-US" dirty="0"/>
              <a:t>追問也問不出個所以然</a:t>
            </a:r>
            <a:endParaRPr lang="en-US" altLang="zh-TW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B6443BC-F7B3-496F-A5DF-8FDFA05E5278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>
                <a:highlight>
                  <a:srgbClr val="C0C0C0"/>
                </a:highlight>
              </a:rPr>
              <a:t>不行</a:t>
            </a:r>
            <a:endParaRPr sz="4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5602" y="2875002"/>
            <a:ext cx="65616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/>
            </a:pPr>
            <a:r>
              <a:rPr lang="zh-TW" altLang="en-US" dirty="0"/>
              <a:t>理由很簡單，因為理論上，技術可行</a:t>
            </a:r>
            <a:endParaRPr lang="en-US" altLang="zh-TW" dirty="0"/>
          </a:p>
          <a:p>
            <a:pPr>
              <a:defRPr sz="2200"/>
            </a:pPr>
            <a:endParaRPr lang="en-US" altLang="zh-TW" dirty="0"/>
          </a:p>
          <a:p>
            <a:pPr>
              <a:defRPr sz="2200"/>
            </a:pPr>
            <a:r>
              <a:rPr lang="zh-TW" altLang="en-US" dirty="0"/>
              <a:t>只是沒人做，那就我來做</a:t>
            </a:r>
            <a:endParaRPr lang="en-US" altLang="zh-TW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B6443BC-F7B3-496F-A5DF-8FDFA05E5278}"/>
              </a:ext>
            </a:extLst>
          </p:cNvPr>
          <p:cNvSpPr txBox="1"/>
          <p:nvPr/>
        </p:nvSpPr>
        <p:spPr>
          <a:xfrm>
            <a:off x="1430867" y="1261533"/>
            <a:ext cx="7636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/>
            </a:pPr>
            <a:r>
              <a:rPr lang="zh-TW" altLang="en-US" sz="4400" dirty="0"/>
              <a:t>但也</a:t>
            </a:r>
            <a:r>
              <a:rPr lang="zh-TW" altLang="en-US" sz="4400" dirty="0">
                <a:highlight>
                  <a:srgbClr val="C0C0C0"/>
                </a:highlight>
              </a:rPr>
              <a:t>可以</a:t>
            </a:r>
            <a:endParaRPr sz="44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08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7ABFF1-7A3B-4979-AD4F-CE4CCFEBA7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341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404</TotalTime>
  <Words>2962</Words>
  <Application>Microsoft Office PowerPoint</Application>
  <PresentationFormat>如螢幕大小 (4:3)</PresentationFormat>
  <Paragraphs>224</Paragraphs>
  <Slides>24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絲縷</vt:lpstr>
      <vt:lpstr> 單主修新聞系畢業生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我們需要（包含但不限定）</vt:lpstr>
      <vt:lpstr>我的聯絡方式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從0到1：沒有IT背景，也可以做出產品</dc:title>
  <dc:subject/>
  <dc:creator/>
  <cp:keywords/>
  <dc:description>generated using python-pptx</dc:description>
  <cp:lastModifiedBy>Owen</cp:lastModifiedBy>
  <cp:revision>31</cp:revision>
  <dcterms:created xsi:type="dcterms:W3CDTF">2013-01-27T09:14:16Z</dcterms:created>
  <dcterms:modified xsi:type="dcterms:W3CDTF">2025-12-01T09:26:49Z</dcterms:modified>
  <cp:category/>
</cp:coreProperties>
</file>